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elios Extended" panose="020B0604020202020204" charset="0"/>
      <p:regular r:id="rId10"/>
    </p:embeddedFont>
    <p:embeddedFont>
      <p:font typeface="Helios Extend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https://novadoba.com.ua/437977-cherkaska-uchenytsya-zdobula-peremogu-na-mizhnarodnomu-konkursi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5.jpeg"/><Relationship Id="rId16" Type="http://schemas.openxmlformats.org/officeDocument/2006/relationships/image" Target="../media/image3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0.svg"/><Relationship Id="rId5" Type="http://schemas.openxmlformats.org/officeDocument/2006/relationships/image" Target="../media/image12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3" Type="http://schemas.openxmlformats.org/officeDocument/2006/relationships/image" Target="../media/image9.jpeg"/><Relationship Id="rId7" Type="http://schemas.openxmlformats.org/officeDocument/2006/relationships/image" Target="../media/image28.sv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" Type="http://schemas.openxmlformats.org/officeDocument/2006/relationships/image" Target="../media/image39.jpeg"/><Relationship Id="rId16" Type="http://schemas.openxmlformats.org/officeDocument/2006/relationships/image" Target="../media/image30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12.sv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19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7" b="-91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18390522" cy="10749528"/>
          </a:xfrm>
          <a:custGeom>
            <a:avLst/>
            <a:gdLst/>
            <a:ahLst/>
            <a:cxnLst/>
            <a:rect l="l" t="t" r="r" b="b"/>
            <a:pathLst>
              <a:path w="18390522" h="10749528">
                <a:moveTo>
                  <a:pt x="0" y="0"/>
                </a:moveTo>
                <a:lnTo>
                  <a:pt x="18390522" y="0"/>
                </a:lnTo>
                <a:lnTo>
                  <a:pt x="18390522" y="10749528"/>
                </a:lnTo>
                <a:lnTo>
                  <a:pt x="0" y="107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37841" y="269961"/>
            <a:ext cx="5824545" cy="9813030"/>
            <a:chOff x="0" y="0"/>
            <a:chExt cx="7766060" cy="1308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66050" cy="13084048"/>
            </a:xfrm>
            <a:custGeom>
              <a:avLst/>
              <a:gdLst/>
              <a:ahLst/>
              <a:cxnLst/>
              <a:rect l="l" t="t" r="r" b="b"/>
              <a:pathLst>
                <a:path w="7766050" h="13084048">
                  <a:moveTo>
                    <a:pt x="0" y="0"/>
                  </a:moveTo>
                  <a:lnTo>
                    <a:pt x="7766050" y="0"/>
                  </a:lnTo>
                  <a:lnTo>
                    <a:pt x="7766050" y="13084048"/>
                  </a:lnTo>
                  <a:lnTo>
                    <a:pt x="0" y="13084048"/>
                  </a:lnTo>
                  <a:close/>
                </a:path>
              </a:pathLst>
            </a:custGeom>
            <a:solidFill>
              <a:srgbClr val="1B50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868921" y="9841158"/>
            <a:ext cx="7479577" cy="59358"/>
            <a:chOff x="0" y="0"/>
            <a:chExt cx="9972769" cy="79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70444" y="556200"/>
            <a:ext cx="7479577" cy="59358"/>
            <a:chOff x="0" y="0"/>
            <a:chExt cx="9972769" cy="79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72802" cy="79121"/>
            </a:xfrm>
            <a:custGeom>
              <a:avLst/>
              <a:gdLst/>
              <a:ahLst/>
              <a:cxnLst/>
              <a:rect l="l" t="t" r="r" b="b"/>
              <a:pathLst>
                <a:path w="9972802" h="79121">
                  <a:moveTo>
                    <a:pt x="0" y="0"/>
                  </a:moveTo>
                  <a:lnTo>
                    <a:pt x="9972802" y="0"/>
                  </a:lnTo>
                  <a:lnTo>
                    <a:pt x="9972802" y="79121"/>
                  </a:lnTo>
                  <a:lnTo>
                    <a:pt x="0" y="79121"/>
                  </a:lnTo>
                  <a:close/>
                </a:path>
              </a:pathLst>
            </a:custGeom>
            <a:solidFill>
              <a:srgbClr val="154062"/>
            </a:solidFill>
          </p:spPr>
        </p:sp>
      </p:grpSp>
      <p:sp>
        <p:nvSpPr>
          <p:cNvPr id="11" name="Freeform 11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4" b="-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826825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5"/>
                </a:lnTo>
                <a:lnTo>
                  <a:pt x="0" y="446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" b="-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890233" y="8602503"/>
            <a:ext cx="2704331" cy="1413916"/>
            <a:chOff x="0" y="0"/>
            <a:chExt cx="3605775" cy="1885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5785" cy="1885188"/>
            </a:xfrm>
            <a:custGeom>
              <a:avLst/>
              <a:gdLst/>
              <a:ahLst/>
              <a:cxnLst/>
              <a:rect l="l" t="t" r="r" b="b"/>
              <a:pathLst>
                <a:path w="3605785" h="1885188">
                  <a:moveTo>
                    <a:pt x="0" y="0"/>
                  </a:moveTo>
                  <a:lnTo>
                    <a:pt x="3605785" y="0"/>
                  </a:lnTo>
                  <a:lnTo>
                    <a:pt x="3605785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717" b="-137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45223" y="1108676"/>
            <a:ext cx="9079638" cy="405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000" b="1" spc="29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Overhaul of buildings of Municipal non-profit enterprise</a:t>
            </a:r>
            <a:r>
              <a:rPr lang="en-US" sz="5000" b="1" spc="29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«Cherkasy City Maternity Hospital «Mother and Child Center»»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5223" y="8602503"/>
            <a:ext cx="2269949" cy="1268334"/>
            <a:chOff x="0" y="0"/>
            <a:chExt cx="2679201" cy="149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192" cy="1496949"/>
            </a:xfrm>
            <a:custGeom>
              <a:avLst/>
              <a:gdLst/>
              <a:ahLst/>
              <a:cxnLst/>
              <a:rect l="l" t="t" r="r" b="b"/>
              <a:pathLst>
                <a:path w="2679192" h="1496949">
                  <a:moveTo>
                    <a:pt x="0" y="0"/>
                  </a:moveTo>
                  <a:lnTo>
                    <a:pt x="2679192" y="0"/>
                  </a:lnTo>
                  <a:lnTo>
                    <a:pt x="2679192" y="1496949"/>
                  </a:lnTo>
                  <a:lnTo>
                    <a:pt x="0" y="149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9867587" y="976390"/>
            <a:ext cx="7705482" cy="4083905"/>
          </a:xfrm>
          <a:custGeom>
            <a:avLst/>
            <a:gdLst/>
            <a:ahLst/>
            <a:cxnLst/>
            <a:rect l="l" t="t" r="r" b="b"/>
            <a:pathLst>
              <a:path w="7705482" h="4083905">
                <a:moveTo>
                  <a:pt x="0" y="0"/>
                </a:moveTo>
                <a:lnTo>
                  <a:pt x="7705482" y="0"/>
                </a:lnTo>
                <a:lnTo>
                  <a:pt x="7705482" y="4083905"/>
                </a:lnTo>
                <a:lnTo>
                  <a:pt x="0" y="4083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67587" y="5421126"/>
            <a:ext cx="7705482" cy="4111510"/>
          </a:xfrm>
          <a:custGeom>
            <a:avLst/>
            <a:gdLst/>
            <a:ahLst/>
            <a:cxnLst/>
            <a:rect l="l" t="t" r="r" b="b"/>
            <a:pathLst>
              <a:path w="7705482" h="4111510">
                <a:moveTo>
                  <a:pt x="0" y="0"/>
                </a:moveTo>
                <a:lnTo>
                  <a:pt x="7705482" y="0"/>
                </a:lnTo>
                <a:lnTo>
                  <a:pt x="7705482" y="4111511"/>
                </a:lnTo>
                <a:lnTo>
                  <a:pt x="0" y="4111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586" t="-54741" r="-17287" b="-703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60" b="-274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1492" y="8544257"/>
            <a:ext cx="8288762" cy="1525154"/>
            <a:chOff x="0" y="0"/>
            <a:chExt cx="2183048" cy="401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3049" cy="401687"/>
            </a:xfrm>
            <a:custGeom>
              <a:avLst/>
              <a:gdLst/>
              <a:ahLst/>
              <a:cxnLst/>
              <a:rect l="l" t="t" r="r" b="b"/>
              <a:pathLst>
                <a:path w="2183049" h="401687">
                  <a:moveTo>
                    <a:pt x="0" y="0"/>
                  </a:moveTo>
                  <a:lnTo>
                    <a:pt x="2183049" y="0"/>
                  </a:lnTo>
                  <a:lnTo>
                    <a:pt x="2183049" y="401687"/>
                  </a:lnTo>
                  <a:lnTo>
                    <a:pt x="0" y="40168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83048" cy="439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13243" y="-368036"/>
            <a:ext cx="19046131" cy="11859926"/>
            <a:chOff x="0" y="0"/>
            <a:chExt cx="5016265" cy="3123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6265" cy="3123602"/>
            </a:xfrm>
            <a:custGeom>
              <a:avLst/>
              <a:gdLst/>
              <a:ahLst/>
              <a:cxnLst/>
              <a:rect l="l" t="t" r="r" b="b"/>
              <a:pathLst>
                <a:path w="5016265" h="3123602">
                  <a:moveTo>
                    <a:pt x="0" y="0"/>
                  </a:moveTo>
                  <a:lnTo>
                    <a:pt x="5016265" y="0"/>
                  </a:lnTo>
                  <a:lnTo>
                    <a:pt x="5016265" y="3123602"/>
                  </a:lnTo>
                  <a:lnTo>
                    <a:pt x="0" y="3123602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16265" cy="3161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222" y="201487"/>
            <a:ext cx="17593557" cy="2014999"/>
            <a:chOff x="0" y="0"/>
            <a:chExt cx="4633694" cy="5306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33694" cy="530699"/>
            </a:xfrm>
            <a:custGeom>
              <a:avLst/>
              <a:gdLst/>
              <a:ahLst/>
              <a:cxnLst/>
              <a:rect l="l" t="t" r="r" b="b"/>
              <a:pathLst>
                <a:path w="4633694" h="530699">
                  <a:moveTo>
                    <a:pt x="0" y="0"/>
                  </a:moveTo>
                  <a:lnTo>
                    <a:pt x="4633694" y="0"/>
                  </a:lnTo>
                  <a:lnTo>
                    <a:pt x="4633694" y="530699"/>
                  </a:lnTo>
                  <a:lnTo>
                    <a:pt x="0" y="53069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33694" cy="568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 flipH="1">
            <a:off x="15491244" y="-2413074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1" y="0"/>
                </a:moveTo>
                <a:lnTo>
                  <a:pt x="0" y="0"/>
                </a:lnTo>
                <a:lnTo>
                  <a:pt x="0" y="4826148"/>
                </a:lnTo>
                <a:lnTo>
                  <a:pt x="4765821" y="4826148"/>
                </a:lnTo>
                <a:lnTo>
                  <a:pt x="4765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429811" y="2483186"/>
            <a:ext cx="8510968" cy="5798432"/>
          </a:xfrm>
          <a:custGeom>
            <a:avLst/>
            <a:gdLst/>
            <a:ahLst/>
            <a:cxnLst/>
            <a:rect l="l" t="t" r="r" b="b"/>
            <a:pathLst>
              <a:path w="8510968" h="5798432">
                <a:moveTo>
                  <a:pt x="0" y="0"/>
                </a:moveTo>
                <a:lnTo>
                  <a:pt x="8510967" y="0"/>
                </a:lnTo>
                <a:lnTo>
                  <a:pt x="8510967" y="5798432"/>
                </a:lnTo>
                <a:lnTo>
                  <a:pt x="0" y="579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2" t="-26452" r="-1840" b="-2706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5461080" y="6263803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068944" y="747392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47222" y="2483186"/>
            <a:ext cx="8796778" cy="5798432"/>
            <a:chOff x="0" y="0"/>
            <a:chExt cx="2316847" cy="1527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16847" cy="1527159"/>
            </a:xfrm>
            <a:custGeom>
              <a:avLst/>
              <a:gdLst/>
              <a:ahLst/>
              <a:cxnLst/>
              <a:rect l="l" t="t" r="r" b="b"/>
              <a:pathLst>
                <a:path w="2316847" h="1527159">
                  <a:moveTo>
                    <a:pt x="0" y="0"/>
                  </a:moveTo>
                  <a:lnTo>
                    <a:pt x="2316847" y="0"/>
                  </a:lnTo>
                  <a:lnTo>
                    <a:pt x="2316847" y="1527159"/>
                  </a:lnTo>
                  <a:lnTo>
                    <a:pt x="0" y="1527159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316847" cy="158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51" r="-191602" b="-4801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564414" y="8771551"/>
            <a:ext cx="3583105" cy="1115203"/>
            <a:chOff x="0" y="0"/>
            <a:chExt cx="4777474" cy="14869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94121" cy="1486938"/>
            </a:xfrm>
            <a:custGeom>
              <a:avLst/>
              <a:gdLst/>
              <a:ahLst/>
              <a:cxnLst/>
              <a:rect l="l" t="t" r="r" b="b"/>
              <a:pathLst>
                <a:path w="1494121" h="1486938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3290536" y="0"/>
              <a:ext cx="1486938" cy="1486938"/>
            </a:xfrm>
            <a:custGeom>
              <a:avLst/>
              <a:gdLst/>
              <a:ahLst/>
              <a:cxnLst/>
              <a:rect l="l" t="t" r="r" b="b"/>
              <a:pathLst>
                <a:path w="1486938" h="1486938">
                  <a:moveTo>
                    <a:pt x="0" y="0"/>
                  </a:moveTo>
                  <a:lnTo>
                    <a:pt x="1486938" y="0"/>
                  </a:lnTo>
                  <a:lnTo>
                    <a:pt x="1486938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645268" y="0"/>
              <a:ext cx="1494121" cy="1486938"/>
            </a:xfrm>
            <a:custGeom>
              <a:avLst/>
              <a:gdLst/>
              <a:ahLst/>
              <a:cxnLst/>
              <a:rect l="l" t="t" r="r" b="b"/>
              <a:pathLst>
                <a:path w="1494121" h="1486938">
                  <a:moveTo>
                    <a:pt x="0" y="0"/>
                  </a:moveTo>
                  <a:lnTo>
                    <a:pt x="1494121" y="0"/>
                  </a:lnTo>
                  <a:lnTo>
                    <a:pt x="1494121" y="1486938"/>
                  </a:lnTo>
                  <a:lnTo>
                    <a:pt x="0" y="148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942" r="-892" b="-942"/>
              </a:stretch>
            </a:blipFill>
          </p:spPr>
        </p:sp>
      </p:grpSp>
      <p:sp>
        <p:nvSpPr>
          <p:cNvPr id="31" name="AutoShape 31"/>
          <p:cNvSpPr/>
          <p:nvPr/>
        </p:nvSpPr>
        <p:spPr>
          <a:xfrm>
            <a:off x="7357962" y="978276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32" name="Freeform 32"/>
          <p:cNvSpPr/>
          <p:nvPr/>
        </p:nvSpPr>
        <p:spPr>
          <a:xfrm>
            <a:off x="1129564" y="4891181"/>
            <a:ext cx="703992" cy="782213"/>
          </a:xfrm>
          <a:custGeom>
            <a:avLst/>
            <a:gdLst/>
            <a:ahLst/>
            <a:cxnLst/>
            <a:rect l="l" t="t" r="r" b="b"/>
            <a:pathLst>
              <a:path w="703992" h="782213">
                <a:moveTo>
                  <a:pt x="0" y="0"/>
                </a:moveTo>
                <a:lnTo>
                  <a:pt x="703992" y="0"/>
                </a:lnTo>
                <a:lnTo>
                  <a:pt x="703992" y="782213"/>
                </a:lnTo>
                <a:lnTo>
                  <a:pt x="0" y="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05994" y="5877316"/>
            <a:ext cx="727562" cy="772974"/>
          </a:xfrm>
          <a:custGeom>
            <a:avLst/>
            <a:gdLst/>
            <a:ahLst/>
            <a:cxnLst/>
            <a:rect l="l" t="t" r="r" b="b"/>
            <a:pathLst>
              <a:path w="727562" h="772974">
                <a:moveTo>
                  <a:pt x="0" y="0"/>
                </a:moveTo>
                <a:lnTo>
                  <a:pt x="727562" y="0"/>
                </a:lnTo>
                <a:lnTo>
                  <a:pt x="727562" y="772974"/>
                </a:lnTo>
                <a:lnTo>
                  <a:pt x="0" y="772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5870" y="7055525"/>
            <a:ext cx="427810" cy="836792"/>
          </a:xfrm>
          <a:custGeom>
            <a:avLst/>
            <a:gdLst/>
            <a:ahLst/>
            <a:cxnLst/>
            <a:rect l="l" t="t" r="r" b="b"/>
            <a:pathLst>
              <a:path w="427810" h="836792">
                <a:moveTo>
                  <a:pt x="0" y="0"/>
                </a:moveTo>
                <a:lnTo>
                  <a:pt x="427810" y="0"/>
                </a:lnTo>
                <a:lnTo>
                  <a:pt x="427810" y="836791"/>
                </a:lnTo>
                <a:lnTo>
                  <a:pt x="0" y="8367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60144" y="736041"/>
            <a:ext cx="16750431" cy="12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432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Overhaul of buildings of Municipal non-profit enterprise  «Cherkasy City Maternity Hospital «Mother and Child Center»»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19306" y="5037307"/>
            <a:ext cx="7024694" cy="35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Maternity patients: 1 225 individuals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Newborns: 1 227 individuals</a:t>
            </a:r>
          </a:p>
          <a:p>
            <a:pPr algn="l">
              <a:lnSpc>
                <a:spcPts val="3966"/>
              </a:lnSpc>
            </a:pPr>
            <a:endParaRPr lang="en-US" sz="283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Women: 82 596 individuals, of whom 710 have undergone surgery</a:t>
            </a:r>
          </a:p>
          <a:p>
            <a:pPr algn="l">
              <a:lnSpc>
                <a:spcPts val="3966"/>
              </a:lnSpc>
            </a:pPr>
            <a:endParaRPr lang="en-US" sz="2833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195902" y="8860376"/>
            <a:ext cx="9803698" cy="78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cost of the project is</a:t>
            </a:r>
          </a:p>
          <a:p>
            <a:pPr algn="ctr">
              <a:lnSpc>
                <a:spcPts val="2926"/>
              </a:lnSpc>
            </a:pPr>
            <a:r>
              <a:rPr lang="en-US" sz="2761" b="1" spc="16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≈ 1 780 400 EUR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0954" y="2802100"/>
            <a:ext cx="820931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institution provides obstetric and gynecological care 24/7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0954" y="4138775"/>
            <a:ext cx="8344658" cy="45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62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Contingent of the establishment per year: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292" r="-40707" b="-1128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50859" y="-1004373"/>
            <a:ext cx="18989718" cy="11456361"/>
            <a:chOff x="0" y="0"/>
            <a:chExt cx="5001407" cy="3017313"/>
          </a:xfrm>
        </p:grpSpPr>
        <p:sp>
          <p:nvSpPr>
            <p:cNvPr id="4" name="Freeform 4">
              <a:hlinkClick r:id="rId3" tooltip="https://novadoba.com.ua/437977-cherkaska-uchenytsya-zdobula-peremogu-na-mizhnarodnomu-konkursi.html"/>
            </p:cNvPr>
            <p:cNvSpPr/>
            <p:nvPr/>
          </p:nvSpPr>
          <p:spPr>
            <a:xfrm>
              <a:off x="0" y="0"/>
              <a:ext cx="5001407" cy="3017313"/>
            </a:xfrm>
            <a:custGeom>
              <a:avLst/>
              <a:gdLst/>
              <a:ahLst/>
              <a:cxnLst/>
              <a:rect l="l" t="t" r="r" b="b"/>
              <a:pathLst>
                <a:path w="5001407" h="3017313">
                  <a:moveTo>
                    <a:pt x="0" y="0"/>
                  </a:moveTo>
                  <a:lnTo>
                    <a:pt x="5001407" y="0"/>
                  </a:lnTo>
                  <a:lnTo>
                    <a:pt x="5001407" y="3017313"/>
                  </a:lnTo>
                  <a:lnTo>
                    <a:pt x="0" y="3017313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3055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89039" y="701711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04943" y="148517"/>
            <a:ext cx="14478113" cy="5234007"/>
          </a:xfrm>
          <a:custGeom>
            <a:avLst/>
            <a:gdLst/>
            <a:ahLst/>
            <a:cxnLst/>
            <a:rect l="l" t="t" r="r" b="b"/>
            <a:pathLst>
              <a:path w="14478113" h="5234007">
                <a:moveTo>
                  <a:pt x="0" y="0"/>
                </a:moveTo>
                <a:lnTo>
                  <a:pt x="14478114" y="0"/>
                </a:lnTo>
                <a:lnTo>
                  <a:pt x="14478114" y="5234007"/>
                </a:lnTo>
                <a:lnTo>
                  <a:pt x="0" y="523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88" t="-76921" b="-160796"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00000" flipH="1">
            <a:off x="15211195" y="-1381308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682428" y="9307247"/>
            <a:ext cx="1394411" cy="779127"/>
          </a:xfrm>
          <a:custGeom>
            <a:avLst/>
            <a:gdLst/>
            <a:ahLst/>
            <a:cxnLst/>
            <a:rect l="l" t="t" r="r" b="b"/>
            <a:pathLst>
              <a:path w="1394411" h="779127">
                <a:moveTo>
                  <a:pt x="0" y="0"/>
                </a:moveTo>
                <a:lnTo>
                  <a:pt x="1394411" y="0"/>
                </a:lnTo>
                <a:lnTo>
                  <a:pt x="1394411" y="779128"/>
                </a:lnTo>
                <a:lnTo>
                  <a:pt x="0" y="779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-5277717" y="6616765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963494" y="6355396"/>
            <a:ext cx="995152" cy="690387"/>
          </a:xfrm>
          <a:custGeom>
            <a:avLst/>
            <a:gdLst/>
            <a:ahLst/>
            <a:cxnLst/>
            <a:rect l="l" t="t" r="r" b="b"/>
            <a:pathLst>
              <a:path w="995152" h="690387">
                <a:moveTo>
                  <a:pt x="0" y="0"/>
                </a:moveTo>
                <a:lnTo>
                  <a:pt x="995153" y="0"/>
                </a:lnTo>
                <a:lnTo>
                  <a:pt x="995153" y="690387"/>
                </a:lnTo>
                <a:lnTo>
                  <a:pt x="0" y="690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96122" y="6543548"/>
            <a:ext cx="737494" cy="614886"/>
          </a:xfrm>
          <a:custGeom>
            <a:avLst/>
            <a:gdLst/>
            <a:ahLst/>
            <a:cxnLst/>
            <a:rect l="l" t="t" r="r" b="b"/>
            <a:pathLst>
              <a:path w="737494" h="614886">
                <a:moveTo>
                  <a:pt x="0" y="0"/>
                </a:moveTo>
                <a:lnTo>
                  <a:pt x="737494" y="0"/>
                </a:lnTo>
                <a:lnTo>
                  <a:pt x="737494" y="614885"/>
                </a:lnTo>
                <a:lnTo>
                  <a:pt x="0" y="614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31513" y="7568284"/>
            <a:ext cx="737494" cy="628881"/>
          </a:xfrm>
          <a:custGeom>
            <a:avLst/>
            <a:gdLst/>
            <a:ahLst/>
            <a:cxnLst/>
            <a:rect l="l" t="t" r="r" b="b"/>
            <a:pathLst>
              <a:path w="737494" h="628881">
                <a:moveTo>
                  <a:pt x="0" y="0"/>
                </a:moveTo>
                <a:lnTo>
                  <a:pt x="737494" y="0"/>
                </a:lnTo>
                <a:lnTo>
                  <a:pt x="737494" y="628881"/>
                </a:lnTo>
                <a:lnTo>
                  <a:pt x="0" y="628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82930" y="7320953"/>
            <a:ext cx="684580" cy="749199"/>
          </a:xfrm>
          <a:custGeom>
            <a:avLst/>
            <a:gdLst/>
            <a:ahLst/>
            <a:cxnLst/>
            <a:rect l="l" t="t" r="r" b="b"/>
            <a:pathLst>
              <a:path w="684580" h="749199">
                <a:moveTo>
                  <a:pt x="0" y="0"/>
                </a:moveTo>
                <a:lnTo>
                  <a:pt x="684580" y="0"/>
                </a:lnTo>
                <a:lnTo>
                  <a:pt x="684580" y="749199"/>
                </a:lnTo>
                <a:lnTo>
                  <a:pt x="0" y="749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105630" y="8358496"/>
            <a:ext cx="639179" cy="727373"/>
          </a:xfrm>
          <a:custGeom>
            <a:avLst/>
            <a:gdLst/>
            <a:ahLst/>
            <a:cxnLst/>
            <a:rect l="l" t="t" r="r" b="b"/>
            <a:pathLst>
              <a:path w="639179" h="727373">
                <a:moveTo>
                  <a:pt x="0" y="0"/>
                </a:moveTo>
                <a:lnTo>
                  <a:pt x="639179" y="0"/>
                </a:lnTo>
                <a:lnTo>
                  <a:pt x="639179" y="727374"/>
                </a:lnTo>
                <a:lnTo>
                  <a:pt x="0" y="727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250647" y="8187640"/>
            <a:ext cx="6773016" cy="10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4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arrangement of buildings entrances to ensure accessibility for people with limited mobility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65744" y="5709702"/>
            <a:ext cx="11092129" cy="53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3460" b="1" spc="58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includes the following works: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50647" y="6605245"/>
            <a:ext cx="5558036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facade renovation of the buildings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02382" y="6680087"/>
            <a:ext cx="6800750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thermal modernization of building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connection to independent power sources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5971630" y="928277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18851" r="-191602" b="-48017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250647" y="7226237"/>
            <a:ext cx="575508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replacement of old wooden blocks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new 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6" r="-30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1718" y="-405559"/>
            <a:ext cx="18989718" cy="10662752"/>
            <a:chOff x="0" y="0"/>
            <a:chExt cx="5001407" cy="2808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407" cy="2808297"/>
            </a:xfrm>
            <a:custGeom>
              <a:avLst/>
              <a:gdLst/>
              <a:ahLst/>
              <a:cxnLst/>
              <a:rect l="l" t="t" r="r" b="b"/>
              <a:pathLst>
                <a:path w="5001407" h="2808297">
                  <a:moveTo>
                    <a:pt x="0" y="0"/>
                  </a:moveTo>
                  <a:lnTo>
                    <a:pt x="5001407" y="0"/>
                  </a:lnTo>
                  <a:lnTo>
                    <a:pt x="5001407" y="2808297"/>
                  </a:lnTo>
                  <a:lnTo>
                    <a:pt x="0" y="2808297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1407" cy="2846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6890" y="5245191"/>
            <a:ext cx="7705482" cy="4111510"/>
          </a:xfrm>
          <a:custGeom>
            <a:avLst/>
            <a:gdLst/>
            <a:ahLst/>
            <a:cxnLst/>
            <a:rect l="l" t="t" r="r" b="b"/>
            <a:pathLst>
              <a:path w="7705482" h="4111510">
                <a:moveTo>
                  <a:pt x="0" y="0"/>
                </a:moveTo>
                <a:lnTo>
                  <a:pt x="7705481" y="0"/>
                </a:lnTo>
                <a:lnTo>
                  <a:pt x="7705481" y="4111510"/>
                </a:lnTo>
                <a:lnTo>
                  <a:pt x="0" y="4111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586" t="-54741" r="-17287" b="-70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75322" y="5946113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3" y="0"/>
                </a:lnTo>
                <a:lnTo>
                  <a:pt x="4404423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8100000">
            <a:off x="-899754" y="-1505197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484415" y="-1555845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98652" y="2999237"/>
            <a:ext cx="8781651" cy="6357464"/>
            <a:chOff x="0" y="0"/>
            <a:chExt cx="3801301" cy="27519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1301" cy="2751947"/>
            </a:xfrm>
            <a:custGeom>
              <a:avLst/>
              <a:gdLst/>
              <a:ahLst/>
              <a:cxnLst/>
              <a:rect l="l" t="t" r="r" b="b"/>
              <a:pathLst>
                <a:path w="3801301" h="2751947">
                  <a:moveTo>
                    <a:pt x="0" y="0"/>
                  </a:moveTo>
                  <a:lnTo>
                    <a:pt x="3801301" y="0"/>
                  </a:lnTo>
                  <a:lnTo>
                    <a:pt x="3801301" y="2751947"/>
                  </a:lnTo>
                  <a:lnTo>
                    <a:pt x="0" y="275194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801301" cy="2790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52648" y="8652057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26890" y="840220"/>
            <a:ext cx="7705482" cy="4083905"/>
          </a:xfrm>
          <a:custGeom>
            <a:avLst/>
            <a:gdLst/>
            <a:ahLst/>
            <a:cxnLst/>
            <a:rect l="l" t="t" r="r" b="b"/>
            <a:pathLst>
              <a:path w="7705482" h="4083905">
                <a:moveTo>
                  <a:pt x="0" y="0"/>
                </a:moveTo>
                <a:lnTo>
                  <a:pt x="7705481" y="0"/>
                </a:lnTo>
                <a:lnTo>
                  <a:pt x="7705481" y="4083905"/>
                </a:lnTo>
                <a:lnTo>
                  <a:pt x="0" y="4083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898652" y="840220"/>
            <a:ext cx="8781651" cy="1930417"/>
            <a:chOff x="0" y="0"/>
            <a:chExt cx="3801301" cy="8356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01301" cy="835617"/>
            </a:xfrm>
            <a:custGeom>
              <a:avLst/>
              <a:gdLst/>
              <a:ahLst/>
              <a:cxnLst/>
              <a:rect l="l" t="t" r="r" b="b"/>
              <a:pathLst>
                <a:path w="3801301" h="835617">
                  <a:moveTo>
                    <a:pt x="0" y="0"/>
                  </a:moveTo>
                  <a:lnTo>
                    <a:pt x="3801301" y="0"/>
                  </a:lnTo>
                  <a:lnTo>
                    <a:pt x="3801301" y="835617"/>
                  </a:lnTo>
                  <a:lnTo>
                    <a:pt x="0" y="835617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801301" cy="873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294901" y="7408425"/>
            <a:ext cx="512913" cy="511631"/>
          </a:xfrm>
          <a:custGeom>
            <a:avLst/>
            <a:gdLst/>
            <a:ahLst/>
            <a:cxnLst/>
            <a:rect l="l" t="t" r="r" b="b"/>
            <a:pathLst>
              <a:path w="512913" h="511631">
                <a:moveTo>
                  <a:pt x="0" y="0"/>
                </a:moveTo>
                <a:lnTo>
                  <a:pt x="512914" y="0"/>
                </a:lnTo>
                <a:lnTo>
                  <a:pt x="512914" y="511631"/>
                </a:lnTo>
                <a:lnTo>
                  <a:pt x="0" y="511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348203" y="8570541"/>
            <a:ext cx="406311" cy="416195"/>
          </a:xfrm>
          <a:custGeom>
            <a:avLst/>
            <a:gdLst/>
            <a:ahLst/>
            <a:cxnLst/>
            <a:rect l="l" t="t" r="r" b="b"/>
            <a:pathLst>
              <a:path w="406311" h="416195">
                <a:moveTo>
                  <a:pt x="0" y="0"/>
                </a:moveTo>
                <a:lnTo>
                  <a:pt x="406310" y="0"/>
                </a:lnTo>
                <a:lnTo>
                  <a:pt x="406310" y="416196"/>
                </a:lnTo>
                <a:lnTo>
                  <a:pt x="0" y="416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23030" y="3284018"/>
            <a:ext cx="256656" cy="565634"/>
          </a:xfrm>
          <a:custGeom>
            <a:avLst/>
            <a:gdLst/>
            <a:ahLst/>
            <a:cxnLst/>
            <a:rect l="l" t="t" r="r" b="b"/>
            <a:pathLst>
              <a:path w="256656" h="565634">
                <a:moveTo>
                  <a:pt x="0" y="0"/>
                </a:moveTo>
                <a:lnTo>
                  <a:pt x="256656" y="0"/>
                </a:lnTo>
                <a:lnTo>
                  <a:pt x="256656" y="565634"/>
                </a:lnTo>
                <a:lnTo>
                  <a:pt x="0" y="565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8190" y="5828791"/>
            <a:ext cx="681151" cy="472549"/>
          </a:xfrm>
          <a:custGeom>
            <a:avLst/>
            <a:gdLst/>
            <a:ahLst/>
            <a:cxnLst/>
            <a:rect l="l" t="t" r="r" b="b"/>
            <a:pathLst>
              <a:path w="681151" h="472549">
                <a:moveTo>
                  <a:pt x="0" y="0"/>
                </a:moveTo>
                <a:lnTo>
                  <a:pt x="681151" y="0"/>
                </a:lnTo>
                <a:lnTo>
                  <a:pt x="681151" y="472548"/>
                </a:lnTo>
                <a:lnTo>
                  <a:pt x="0" y="4725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323790" y="4364002"/>
            <a:ext cx="455135" cy="588998"/>
          </a:xfrm>
          <a:custGeom>
            <a:avLst/>
            <a:gdLst/>
            <a:ahLst/>
            <a:cxnLst/>
            <a:rect l="l" t="t" r="r" b="b"/>
            <a:pathLst>
              <a:path w="455135" h="588998">
                <a:moveTo>
                  <a:pt x="0" y="0"/>
                </a:moveTo>
                <a:lnTo>
                  <a:pt x="455135" y="0"/>
                </a:lnTo>
                <a:lnTo>
                  <a:pt x="455135" y="588998"/>
                </a:lnTo>
                <a:lnTo>
                  <a:pt x="0" y="5889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144000" y="1365797"/>
            <a:ext cx="8212805" cy="15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78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insulation and renovation of the establishment’s buildings facades </a:t>
            </a:r>
          </a:p>
          <a:p>
            <a:pPr algn="ctr">
              <a:lnSpc>
                <a:spcPts val="2952"/>
              </a:lnSpc>
            </a:pPr>
            <a:r>
              <a:rPr lang="en-US" sz="278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will ensure: </a:t>
            </a:r>
          </a:p>
          <a:p>
            <a:pPr algn="ctr">
              <a:lnSpc>
                <a:spcPts val="2952"/>
              </a:lnSpc>
            </a:pPr>
            <a:endParaRPr lang="en-US" sz="2785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3503212" y="8281618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53972" y="7270652"/>
            <a:ext cx="6778625" cy="3210272"/>
            <a:chOff x="0" y="0"/>
            <a:chExt cx="1501729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34645" y="292100"/>
              <a:ext cx="103243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999599" y="9340744"/>
            <a:ext cx="710797" cy="828075"/>
          </a:xfrm>
          <a:custGeom>
            <a:avLst/>
            <a:gdLst/>
            <a:ahLst/>
            <a:cxnLst/>
            <a:rect l="l" t="t" r="r" b="b"/>
            <a:pathLst>
              <a:path w="710797" h="828075">
                <a:moveTo>
                  <a:pt x="0" y="0"/>
                </a:moveTo>
                <a:lnTo>
                  <a:pt x="710798" y="0"/>
                </a:lnTo>
                <a:lnTo>
                  <a:pt x="710798" y="828074"/>
                </a:lnTo>
                <a:lnTo>
                  <a:pt x="0" y="828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8851" r="-191602" b="-48017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710397" y="9363556"/>
            <a:ext cx="1400357" cy="782449"/>
          </a:xfrm>
          <a:custGeom>
            <a:avLst/>
            <a:gdLst/>
            <a:ahLst/>
            <a:cxnLst/>
            <a:rect l="l" t="t" r="r" b="b"/>
            <a:pathLst>
              <a:path w="1400357" h="782449">
                <a:moveTo>
                  <a:pt x="0" y="0"/>
                </a:moveTo>
                <a:lnTo>
                  <a:pt x="1400357" y="0"/>
                </a:lnTo>
                <a:lnTo>
                  <a:pt x="1400357" y="782450"/>
                </a:lnTo>
                <a:lnTo>
                  <a:pt x="0" y="7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075195" y="3253795"/>
            <a:ext cx="7605109" cy="634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temperature conditions inside the premises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an optimized temperature regulation within the premises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preservation of external enclosing structures and facade elements from the effects of aggressive environmental conditions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degree of inclusiveness of the building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2957"/>
              </a:lnSpc>
            </a:pPr>
            <a:r>
              <a:rPr lang="en-US" sz="279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increasing the number of births by 500 cases </a:t>
            </a:r>
          </a:p>
          <a:p>
            <a:pPr algn="l">
              <a:lnSpc>
                <a:spcPts val="2957"/>
              </a:lnSpc>
            </a:pPr>
            <a:endParaRPr lang="en-US" sz="2790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Довільний</PresentationFormat>
  <Paragraphs>30</Paragraphs>
  <Slides>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9" baseType="lpstr">
      <vt:lpstr>Calibri</vt:lpstr>
      <vt:lpstr>Helios Extended</vt:lpstr>
      <vt:lpstr>Helios Extended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Cherkasy presents</dc:title>
  <cp:lastModifiedBy>Sisan Mession</cp:lastModifiedBy>
  <cp:revision>2</cp:revision>
  <dcterms:created xsi:type="dcterms:W3CDTF">2006-08-16T00:00:00Z</dcterms:created>
  <dcterms:modified xsi:type="dcterms:W3CDTF">2024-11-05T14:55:22Z</dcterms:modified>
  <dc:identifier>DAGTDkWGydA</dc:identifier>
</cp:coreProperties>
</file>